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58" r:id="rId5"/>
    <p:sldId id="259" r:id="rId6"/>
    <p:sldId id="260" r:id="rId7"/>
    <p:sldId id="261" r:id="rId8"/>
    <p:sldId id="262" r:id="rId9"/>
    <p:sldId id="263" r:id="rId10"/>
    <p:sldId id="264" r:id="rId11"/>
    <p:sldId id="266" r:id="rId12"/>
    <p:sldId id="267"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A48E7D5-E8EA-4E5E-8959-BEC9CD07403E}" type="datetimeFigureOut">
              <a:rPr lang="en-US" smtClean="0"/>
              <a:pPr/>
              <a:t>12/17/2022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2F21B58-D458-46E7-9A1A-02AA02AEEA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A48E7D5-E8EA-4E5E-8959-BEC9CD07403E}" type="datetimeFigureOut">
              <a:rPr lang="en-US" smtClean="0"/>
              <a:pPr/>
              <a:t>12/17/2022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F21B58-D458-46E7-9A1A-02AA02AEEA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A48E7D5-E8EA-4E5E-8959-BEC9CD07403E}" type="datetimeFigureOut">
              <a:rPr lang="en-US" smtClean="0"/>
              <a:pPr/>
              <a:t>12/17/2022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F21B58-D458-46E7-9A1A-02AA02AEEA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A48E7D5-E8EA-4E5E-8959-BEC9CD07403E}" type="datetimeFigureOut">
              <a:rPr lang="en-US" smtClean="0"/>
              <a:pPr/>
              <a:t>12/17/2022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F21B58-D458-46E7-9A1A-02AA02AEEAFE}"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A48E7D5-E8EA-4E5E-8959-BEC9CD07403E}" type="datetimeFigureOut">
              <a:rPr lang="en-US" smtClean="0"/>
              <a:pPr/>
              <a:t>12/17/2022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F21B58-D458-46E7-9A1A-02AA02AEEAF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A48E7D5-E8EA-4E5E-8959-BEC9CD07403E}" type="datetimeFigureOut">
              <a:rPr lang="en-US" smtClean="0"/>
              <a:pPr/>
              <a:t>12/17/2022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2F21B58-D458-46E7-9A1A-02AA02AEEAFE}"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A48E7D5-E8EA-4E5E-8959-BEC9CD07403E}" type="datetimeFigureOut">
              <a:rPr lang="en-US" smtClean="0"/>
              <a:pPr/>
              <a:t>12/17/2022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2F21B58-D458-46E7-9A1A-02AA02AEEAF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A48E7D5-E8EA-4E5E-8959-BEC9CD07403E}" type="datetimeFigureOut">
              <a:rPr lang="en-US" smtClean="0"/>
              <a:pPr/>
              <a:t>12/17/2022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2F21B58-D458-46E7-9A1A-02AA02AEEAFE}"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A48E7D5-E8EA-4E5E-8959-BEC9CD07403E}" type="datetimeFigureOut">
              <a:rPr lang="en-US" smtClean="0"/>
              <a:pPr/>
              <a:t>12/17/2022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2F21B58-D458-46E7-9A1A-02AA02AEEA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A48E7D5-E8EA-4E5E-8959-BEC9CD07403E}" type="datetimeFigureOut">
              <a:rPr lang="en-US" smtClean="0"/>
              <a:pPr/>
              <a:t>12/17/2022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2F21B58-D458-46E7-9A1A-02AA02AEEAF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A48E7D5-E8EA-4E5E-8959-BEC9CD07403E}" type="datetimeFigureOut">
              <a:rPr lang="en-US" smtClean="0"/>
              <a:pPr/>
              <a:t>12/17/2022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2F21B58-D458-46E7-9A1A-02AA02AEEAF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A48E7D5-E8EA-4E5E-8959-BEC9CD07403E}" type="datetimeFigureOut">
              <a:rPr lang="en-US" smtClean="0"/>
              <a:pPr/>
              <a:t>12/17/2022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2F21B58-D458-46E7-9A1A-02AA02AEEA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Nyaya</a:t>
            </a:r>
            <a:r>
              <a:rPr lang="en-US" dirty="0" smtClean="0"/>
              <a:t> Philosophy</a:t>
            </a:r>
            <a:endParaRPr lang="en-US" dirty="0"/>
          </a:p>
        </p:txBody>
      </p:sp>
      <p:sp>
        <p:nvSpPr>
          <p:cNvPr id="3" name="Subtitle 2"/>
          <p:cNvSpPr>
            <a:spLocks noGrp="1"/>
          </p:cNvSpPr>
          <p:nvPr>
            <p:ph type="subTitle" idx="1"/>
          </p:nvPr>
        </p:nvSpPr>
        <p:spPr/>
        <p:txBody>
          <a:bodyPr/>
          <a:lstStyle/>
          <a:p>
            <a:r>
              <a:rPr lang="en-US" dirty="0" smtClean="0"/>
              <a:t>Inference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err="1" smtClean="0"/>
              <a:t>Hetu</a:t>
            </a:r>
            <a:r>
              <a:rPr lang="en-US" dirty="0" smtClean="0"/>
              <a:t> or </a:t>
            </a:r>
            <a:r>
              <a:rPr lang="en-US" dirty="0" err="1" smtClean="0"/>
              <a:t>Linga</a:t>
            </a:r>
            <a:r>
              <a:rPr lang="en-US" dirty="0" smtClean="0"/>
              <a:t>:</a:t>
            </a:r>
          </a:p>
          <a:p>
            <a:r>
              <a:rPr lang="en-US" dirty="0" smtClean="0"/>
              <a:t>A third classification gives us three kinds of inferences-</a:t>
            </a:r>
            <a:r>
              <a:rPr lang="en-US" dirty="0" err="1" smtClean="0"/>
              <a:t>kevalanvayi</a:t>
            </a:r>
            <a:r>
              <a:rPr lang="en-US" dirty="0" smtClean="0"/>
              <a:t>, </a:t>
            </a:r>
            <a:r>
              <a:rPr lang="en-US" dirty="0" err="1" smtClean="0"/>
              <a:t>kebvalbyatireki</a:t>
            </a:r>
            <a:r>
              <a:rPr lang="en-US" dirty="0" smtClean="0"/>
              <a:t> and </a:t>
            </a:r>
            <a:r>
              <a:rPr lang="en-US" dirty="0" err="1" smtClean="0"/>
              <a:t>anvayavyatireki</a:t>
            </a:r>
            <a:r>
              <a:rPr lang="en-US" dirty="0" smtClean="0"/>
              <a:t>.</a:t>
            </a:r>
          </a:p>
          <a:p>
            <a:r>
              <a:rPr lang="en-US" dirty="0" smtClean="0"/>
              <a:t>An inference is called </a:t>
            </a:r>
            <a:r>
              <a:rPr lang="en-US" dirty="0" err="1" smtClean="0"/>
              <a:t>kevalanvayi</a:t>
            </a:r>
            <a:r>
              <a:rPr lang="en-US" dirty="0" smtClean="0"/>
              <a:t> when it is based on the middle term which is only positively related to the major term. Hence the knowledge of </a:t>
            </a:r>
            <a:r>
              <a:rPr lang="en-US" dirty="0" err="1" smtClean="0"/>
              <a:t>vyapti</a:t>
            </a:r>
            <a:r>
              <a:rPr lang="en-US" dirty="0" smtClean="0"/>
              <a:t> between the middle and the major term is arrived at only through the method of agreement in presence (</a:t>
            </a:r>
            <a:r>
              <a:rPr lang="en-US" dirty="0" err="1" smtClean="0"/>
              <a:t>anvaya</a:t>
            </a:r>
            <a:r>
              <a:rPr lang="en-US" dirty="0" smtClean="0"/>
              <a:t>), since there is no negative instance of their agreement in absence.</a:t>
            </a:r>
          </a:p>
          <a:p>
            <a:r>
              <a:rPr lang="en-US" dirty="0" smtClean="0"/>
              <a:t>Example:</a:t>
            </a:r>
          </a:p>
          <a:p>
            <a:r>
              <a:rPr lang="en-US" dirty="0" smtClean="0"/>
              <a:t>All knowable objects are nameable;</a:t>
            </a:r>
          </a:p>
          <a:p>
            <a:r>
              <a:rPr lang="en-US" dirty="0" smtClean="0"/>
              <a:t>The pot is a knowable object;</a:t>
            </a:r>
          </a:p>
          <a:p>
            <a:r>
              <a:rPr lang="en-US" dirty="0" smtClean="0"/>
              <a:t>Therefore the pot is nameable.</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32500" lnSpcReduction="20000"/>
          </a:bodyPr>
          <a:lstStyle/>
          <a:p>
            <a:r>
              <a:rPr lang="en-US" sz="8000" dirty="0" smtClean="0"/>
              <a:t>Here the predicate of the major premise is nameable is affirmed of all knowable objects.</a:t>
            </a:r>
          </a:p>
          <a:p>
            <a:r>
              <a:rPr lang="en-US" sz="8000" dirty="0" smtClean="0"/>
              <a:t> </a:t>
            </a:r>
            <a:r>
              <a:rPr lang="en-US" sz="8000" dirty="0" err="1" smtClean="0"/>
              <a:t>Kevala</a:t>
            </a:r>
            <a:r>
              <a:rPr lang="en-US" sz="8000" dirty="0" smtClean="0"/>
              <a:t> </a:t>
            </a:r>
            <a:r>
              <a:rPr lang="en-US" sz="8000" dirty="0" err="1" smtClean="0"/>
              <a:t>vyatireki</a:t>
            </a:r>
            <a:r>
              <a:rPr lang="en-US" sz="8000" dirty="0" smtClean="0"/>
              <a:t>: A </a:t>
            </a:r>
            <a:r>
              <a:rPr lang="en-US" sz="8000" dirty="0" err="1" smtClean="0"/>
              <a:t>kevalavyatireki</a:t>
            </a:r>
            <a:r>
              <a:rPr lang="en-US" sz="8000" dirty="0" smtClean="0"/>
              <a:t> inference is that in which the middle term is only negatively related to the major term. It depends on the </a:t>
            </a:r>
            <a:r>
              <a:rPr lang="en-US" sz="8000" dirty="0" err="1" smtClean="0"/>
              <a:t>vyapti</a:t>
            </a:r>
            <a:r>
              <a:rPr lang="en-US" sz="8000" dirty="0" smtClean="0"/>
              <a:t> between the absence  of the major term and that of the middle term. Accordingly, the knowledge of </a:t>
            </a:r>
            <a:r>
              <a:rPr lang="en-US" sz="8000" dirty="0" err="1" smtClean="0"/>
              <a:t>vyapti</a:t>
            </a:r>
            <a:r>
              <a:rPr lang="en-US" sz="8000" dirty="0" smtClean="0"/>
              <a:t> is here arrived at only through the method of agreement in absence.</a:t>
            </a:r>
          </a:p>
          <a:p>
            <a:r>
              <a:rPr lang="en-US" sz="8000" dirty="0" smtClean="0"/>
              <a:t>What is not different- from- other elements has no smell;</a:t>
            </a:r>
          </a:p>
          <a:p>
            <a:r>
              <a:rPr lang="en-US" sz="8000" dirty="0" smtClean="0"/>
              <a:t>The earth has smell;</a:t>
            </a:r>
          </a:p>
          <a:p>
            <a:r>
              <a:rPr lang="en-US" sz="8000" dirty="0" smtClean="0"/>
              <a:t>Therefore the earth is different-from other elements.</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Here the predicate of the major premise is nameable is affirmed of all knowable objects.</a:t>
            </a:r>
          </a:p>
          <a:p>
            <a:r>
              <a:rPr lang="en-US" dirty="0" smtClean="0"/>
              <a:t> </a:t>
            </a:r>
            <a:r>
              <a:rPr lang="en-US" dirty="0" err="1" smtClean="0"/>
              <a:t>Kevala</a:t>
            </a:r>
            <a:r>
              <a:rPr lang="en-US" dirty="0" smtClean="0"/>
              <a:t> </a:t>
            </a:r>
            <a:r>
              <a:rPr lang="en-US" dirty="0" err="1" smtClean="0"/>
              <a:t>vyatireki</a:t>
            </a:r>
            <a:r>
              <a:rPr lang="en-US" dirty="0" smtClean="0"/>
              <a:t>: A </a:t>
            </a:r>
            <a:r>
              <a:rPr lang="en-US" dirty="0" err="1" smtClean="0"/>
              <a:t>kevalavyatireki</a:t>
            </a:r>
            <a:r>
              <a:rPr lang="en-US" dirty="0" smtClean="0"/>
              <a:t> inference is that in which the middle term is only negatively related to the major term. It depends on the </a:t>
            </a:r>
            <a:r>
              <a:rPr lang="en-US" dirty="0" err="1" smtClean="0"/>
              <a:t>vyapti</a:t>
            </a:r>
            <a:r>
              <a:rPr lang="en-US" dirty="0" smtClean="0"/>
              <a:t> between the absence  of the major term and that of the middle term. Accordingly, the knowledge of </a:t>
            </a:r>
            <a:r>
              <a:rPr lang="en-US" dirty="0" err="1" smtClean="0"/>
              <a:t>vyapti</a:t>
            </a:r>
            <a:r>
              <a:rPr lang="en-US" dirty="0" smtClean="0"/>
              <a:t> is here arrived at only through the method of agreement in absence. Example:</a:t>
            </a:r>
          </a:p>
          <a:p>
            <a:r>
              <a:rPr lang="en-US" dirty="0" smtClean="0"/>
              <a:t>What is not different- from- other elements has no smell;</a:t>
            </a:r>
          </a:p>
          <a:p>
            <a:r>
              <a:rPr lang="en-US" dirty="0" smtClean="0"/>
              <a:t>The earth has smell;</a:t>
            </a:r>
          </a:p>
          <a:p>
            <a:r>
              <a:rPr lang="en-US" dirty="0" smtClean="0"/>
              <a:t>Therefore the earth is different-from other elements.</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Here the predicate of the major premise( middle term) “smell” is denied of the subject( major term) different-from-other-elements. It is not possible for us to affirm the predicate “smell” of any other subject excepting the earth which is the minor term of the inference. Hence the major premise  is a universal negative proposition arrived at only through the method of agreement in absence between the major and the middle term. The special feature of this argument is that one of the premise is negative but the conclusion is affirmative.  </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err="1" smtClean="0"/>
              <a:t>Anvayavyatireki</a:t>
            </a:r>
            <a:r>
              <a:rPr lang="en-US" dirty="0" smtClean="0"/>
              <a:t> Inference:</a:t>
            </a:r>
          </a:p>
          <a:p>
            <a:r>
              <a:rPr lang="en-US" dirty="0" smtClean="0"/>
              <a:t>An  inference is called </a:t>
            </a:r>
            <a:r>
              <a:rPr lang="en-US" dirty="0" err="1" smtClean="0"/>
              <a:t>anvayavyatireki</a:t>
            </a:r>
            <a:r>
              <a:rPr lang="en-US" dirty="0" smtClean="0"/>
              <a:t> when its middle term is both positively and negatively related to the major </a:t>
            </a:r>
            <a:r>
              <a:rPr lang="en-US" dirty="0" err="1" smtClean="0"/>
              <a:t>term.In</a:t>
            </a:r>
            <a:r>
              <a:rPr lang="en-US" dirty="0" smtClean="0"/>
              <a:t> this  inference a </a:t>
            </a:r>
            <a:r>
              <a:rPr lang="en-US" dirty="0" err="1" smtClean="0"/>
              <a:t>vyapti</a:t>
            </a:r>
            <a:r>
              <a:rPr lang="en-US" dirty="0" smtClean="0"/>
              <a:t> between the middle term and the major term in respect of both their presence and absence. Examples :</a:t>
            </a:r>
          </a:p>
          <a:p>
            <a:r>
              <a:rPr lang="en-US" dirty="0" smtClean="0"/>
              <a:t>1)All smoky objects are fiery; </a:t>
            </a:r>
          </a:p>
          <a:p>
            <a:r>
              <a:rPr lang="en-US" dirty="0" smtClean="0"/>
              <a:t>The hill is smoky;</a:t>
            </a:r>
          </a:p>
          <a:p>
            <a:r>
              <a:rPr lang="en-US" dirty="0" smtClean="0"/>
              <a:t>Therefore the hill is fiery.</a:t>
            </a:r>
          </a:p>
          <a:p>
            <a:r>
              <a:rPr lang="en-US" dirty="0" smtClean="0"/>
              <a:t>2)No </a:t>
            </a:r>
            <a:r>
              <a:rPr lang="en-US" dirty="0" err="1" smtClean="0"/>
              <a:t>nonfiery</a:t>
            </a:r>
            <a:r>
              <a:rPr lang="en-US" dirty="0" smtClean="0"/>
              <a:t> objects are smoky;</a:t>
            </a:r>
          </a:p>
          <a:p>
            <a:r>
              <a:rPr lang="en-US" dirty="0" smtClean="0"/>
              <a:t>The hill is smoky;</a:t>
            </a:r>
          </a:p>
          <a:p>
            <a:r>
              <a:rPr lang="en-US" dirty="0" smtClean="0"/>
              <a:t>Therefore the hill is fiery.</a:t>
            </a:r>
          </a:p>
          <a:p>
            <a:r>
              <a:rPr lang="en-US" dirty="0" smtClean="0"/>
              <a:t>Here “the hill is fiery” is the conclusion of the above two inferences. </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lstStyle/>
          <a:p>
            <a:pPr>
              <a:buNone/>
            </a:pPr>
            <a:r>
              <a:rPr lang="en-US" dirty="0" smtClean="0"/>
              <a:t>Inference/</a:t>
            </a:r>
            <a:r>
              <a:rPr lang="en-US" dirty="0" err="1" smtClean="0"/>
              <a:t>Anumana</a:t>
            </a:r>
            <a:r>
              <a:rPr lang="en-US" dirty="0" smtClean="0"/>
              <a:t> literally means a cognition which follows some other knowledge. Example: The hill is fiery, because it smokes and whatever smokes is fiery. In this example, we pass from the perception of smoke in the hill to the knowledge of the existence of fire in it, on the ground of our previous knowledge of the universal relation between smoke and fire. </a:t>
            </a:r>
            <a:endParaRPr lang="en-US" dirty="0">
              <a:solidFill>
                <a:schemeClr val="tx1"/>
              </a:solidFill>
            </a:endParaRPr>
          </a:p>
        </p:txBody>
      </p:sp>
      <p:sp>
        <p:nvSpPr>
          <p:cNvPr id="2" name="Title 1"/>
          <p:cNvSpPr>
            <a:spLocks noGrp="1"/>
          </p:cNvSpPr>
          <p:nvPr>
            <p:ph type="title"/>
          </p:nvPr>
        </p:nvSpPr>
        <p:spPr/>
        <p:txBody>
          <a:bodyPr>
            <a:normAutofit fontScale="90000"/>
          </a:bodyPr>
          <a:lstStyle/>
          <a:p>
            <a:r>
              <a:rPr lang="en-US" dirty="0" err="1" smtClean="0"/>
              <a:t>Nyaya</a:t>
            </a:r>
            <a:r>
              <a:rPr lang="en-US" dirty="0" smtClean="0"/>
              <a:t> Philosophy</a:t>
            </a:r>
            <a:br>
              <a:rPr lang="en-US" dirty="0" smtClean="0"/>
            </a:br>
            <a:r>
              <a:rPr lang="en-US" dirty="0" smtClean="0"/>
              <a:t>Inference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lstStyle/>
          <a:p>
            <a:r>
              <a:rPr lang="en-US" dirty="0" smtClean="0">
                <a:solidFill>
                  <a:schemeClr val="tx1"/>
                </a:solidFill>
              </a:rPr>
              <a:t>Inference is </a:t>
            </a:r>
            <a:r>
              <a:rPr lang="en-US" dirty="0" err="1" smtClean="0">
                <a:solidFill>
                  <a:schemeClr val="tx1"/>
                </a:solidFill>
              </a:rPr>
              <a:t>svartha</a:t>
            </a:r>
            <a:r>
              <a:rPr lang="en-US" dirty="0" smtClean="0">
                <a:solidFill>
                  <a:schemeClr val="tx1"/>
                </a:solidFill>
              </a:rPr>
              <a:t> or </a:t>
            </a:r>
            <a:r>
              <a:rPr lang="en-US" dirty="0" err="1" smtClean="0">
                <a:solidFill>
                  <a:schemeClr val="tx1"/>
                </a:solidFill>
              </a:rPr>
              <a:t>parartha</a:t>
            </a:r>
            <a:r>
              <a:rPr lang="en-US" dirty="0" smtClean="0">
                <a:solidFill>
                  <a:schemeClr val="tx1"/>
                </a:solidFill>
              </a:rPr>
              <a:t> according as it is meant for oneself or for others. An inference may be intended either for the acquisition of some knowledge on our part or for the demonstration of a known truth to other persons. </a:t>
            </a:r>
            <a:endParaRPr lang="en-US" dirty="0">
              <a:solidFill>
                <a:schemeClr val="tx1"/>
              </a:solidFill>
            </a:endParaRPr>
          </a:p>
        </p:txBody>
      </p:sp>
      <p:sp>
        <p:nvSpPr>
          <p:cNvPr id="2" name="Title 1"/>
          <p:cNvSpPr>
            <a:spLocks noGrp="1"/>
          </p:cNvSpPr>
          <p:nvPr>
            <p:ph type="title"/>
          </p:nvPr>
        </p:nvSpPr>
        <p:spPr/>
        <p:txBody>
          <a:bodyPr>
            <a:normAutofit fontScale="90000"/>
          </a:bodyPr>
          <a:lstStyle/>
          <a:p>
            <a:r>
              <a:rPr lang="en-US" dirty="0" err="1" smtClean="0"/>
              <a:t>Nyaya</a:t>
            </a:r>
            <a:r>
              <a:rPr lang="en-US" dirty="0" smtClean="0"/>
              <a:t> Philosophy</a:t>
            </a:r>
            <a:br>
              <a:rPr lang="en-US" dirty="0" smtClean="0"/>
            </a:br>
            <a:r>
              <a:rPr lang="en-US" dirty="0" smtClean="0"/>
              <a:t>Inference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lstStyle/>
          <a:p>
            <a:r>
              <a:rPr lang="en-US" dirty="0" smtClean="0">
                <a:solidFill>
                  <a:schemeClr val="tx1"/>
                </a:solidFill>
              </a:rPr>
              <a:t>On the other hand, an inference is </a:t>
            </a:r>
            <a:r>
              <a:rPr lang="en-US" dirty="0" err="1" smtClean="0">
                <a:solidFill>
                  <a:schemeClr val="tx1"/>
                </a:solidFill>
              </a:rPr>
              <a:t>parartha</a:t>
            </a:r>
            <a:r>
              <a:rPr lang="en-US" dirty="0" smtClean="0">
                <a:solidFill>
                  <a:schemeClr val="tx1"/>
                </a:solidFill>
              </a:rPr>
              <a:t> when in making it a man aims at proving or demonstrating the truth of the conclusion to other men.</a:t>
            </a:r>
            <a:endParaRPr lang="en-US" dirty="0">
              <a:solidFill>
                <a:schemeClr val="tx1"/>
              </a:solidFill>
            </a:endParaRPr>
          </a:p>
        </p:txBody>
      </p:sp>
      <p:sp>
        <p:nvSpPr>
          <p:cNvPr id="2" name="Title 1"/>
          <p:cNvSpPr>
            <a:spLocks noGrp="1"/>
          </p:cNvSpPr>
          <p:nvPr>
            <p:ph type="title"/>
          </p:nvPr>
        </p:nvSpPr>
        <p:spPr/>
        <p:txBody>
          <a:bodyPr>
            <a:normAutofit fontScale="90000"/>
          </a:bodyPr>
          <a:lstStyle/>
          <a:p>
            <a:r>
              <a:rPr lang="en-US" dirty="0" err="1" smtClean="0"/>
              <a:t>Nyaya</a:t>
            </a:r>
            <a:r>
              <a:rPr lang="en-US" dirty="0" smtClean="0"/>
              <a:t> Philosophy</a:t>
            </a:r>
            <a:br>
              <a:rPr lang="en-US" dirty="0" smtClean="0"/>
            </a:br>
            <a:r>
              <a:rPr lang="en-US" dirty="0" smtClean="0"/>
              <a:t>Inference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r>
              <a:rPr lang="en-US" dirty="0" smtClean="0">
                <a:solidFill>
                  <a:schemeClr val="tx1"/>
                </a:solidFill>
              </a:rPr>
              <a:t>This is illustrated when a man, having inferred or known the existence of fire in a hill. tries to convince another man who doubts or questions the truth of his knowledge, and argues like this:</a:t>
            </a:r>
          </a:p>
          <a:p>
            <a:r>
              <a:rPr lang="en-US" dirty="0" smtClean="0"/>
              <a:t>“The hill must be fiery; because it smokes; and whatever is smoky is fiery, e.g. the kitchen: so also the hill is smoky; therefore, the hill is fiery.</a:t>
            </a:r>
            <a:endParaRPr lang="en-US" dirty="0">
              <a:solidFill>
                <a:schemeClr val="tx1"/>
              </a:solidFill>
            </a:endParaRPr>
          </a:p>
        </p:txBody>
      </p:sp>
      <p:sp>
        <p:nvSpPr>
          <p:cNvPr id="2" name="Title 1"/>
          <p:cNvSpPr>
            <a:spLocks noGrp="1"/>
          </p:cNvSpPr>
          <p:nvPr>
            <p:ph type="title"/>
          </p:nvPr>
        </p:nvSpPr>
        <p:spPr/>
        <p:txBody>
          <a:bodyPr>
            <a:normAutofit fontScale="90000"/>
          </a:bodyPr>
          <a:lstStyle/>
          <a:p>
            <a:r>
              <a:rPr lang="en-US" dirty="0" err="1" smtClean="0"/>
              <a:t>Nyaya</a:t>
            </a:r>
            <a:r>
              <a:rPr lang="en-US" dirty="0" smtClean="0"/>
              <a:t> Philosophy</a:t>
            </a:r>
            <a:br>
              <a:rPr lang="en-US" dirty="0" smtClean="0"/>
            </a:br>
            <a:r>
              <a:rPr lang="en-US" dirty="0" smtClean="0"/>
              <a:t>Inference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fontScale="25000" lnSpcReduction="20000"/>
          </a:bodyPr>
          <a:lstStyle/>
          <a:p>
            <a:r>
              <a:rPr lang="en-US" sz="9600" dirty="0" smtClean="0">
                <a:solidFill>
                  <a:schemeClr val="tx1"/>
                </a:solidFill>
              </a:rPr>
              <a:t>According to another classification, we have three kinds of inferences, namely, </a:t>
            </a:r>
            <a:r>
              <a:rPr lang="en-US" sz="9600" dirty="0" err="1" smtClean="0">
                <a:solidFill>
                  <a:schemeClr val="tx1"/>
                </a:solidFill>
              </a:rPr>
              <a:t>purvavat</a:t>
            </a:r>
            <a:r>
              <a:rPr lang="en-US" sz="9600" dirty="0" smtClean="0">
                <a:solidFill>
                  <a:schemeClr val="tx1"/>
                </a:solidFill>
              </a:rPr>
              <a:t>, </a:t>
            </a:r>
            <a:r>
              <a:rPr lang="en-US" sz="9600" dirty="0" err="1" smtClean="0">
                <a:solidFill>
                  <a:schemeClr val="tx1"/>
                </a:solidFill>
              </a:rPr>
              <a:t>sesavat</a:t>
            </a:r>
            <a:r>
              <a:rPr lang="en-US" sz="9600" dirty="0" smtClean="0">
                <a:solidFill>
                  <a:schemeClr val="tx1"/>
                </a:solidFill>
              </a:rPr>
              <a:t> and </a:t>
            </a:r>
            <a:r>
              <a:rPr lang="en-US" sz="9600" dirty="0" err="1" smtClean="0">
                <a:solidFill>
                  <a:schemeClr val="tx1"/>
                </a:solidFill>
              </a:rPr>
              <a:t>samanyatodristo</a:t>
            </a:r>
            <a:r>
              <a:rPr lang="en-US" sz="9600" dirty="0" smtClean="0">
                <a:solidFill>
                  <a:schemeClr val="tx1"/>
                </a:solidFill>
              </a:rPr>
              <a:t>.</a:t>
            </a:r>
          </a:p>
          <a:p>
            <a:endParaRPr lang="en-US" sz="9600" dirty="0" smtClean="0"/>
          </a:p>
          <a:p>
            <a:r>
              <a:rPr lang="en-US" sz="9600" dirty="0" err="1" smtClean="0"/>
              <a:t>Vyapti:The</a:t>
            </a:r>
            <a:r>
              <a:rPr lang="en-US" sz="9600" dirty="0" smtClean="0"/>
              <a:t> relation of invariable concomitance between </a:t>
            </a:r>
            <a:r>
              <a:rPr lang="en-US" sz="9600" dirty="0" err="1" smtClean="0"/>
              <a:t>hetu</a:t>
            </a:r>
            <a:r>
              <a:rPr lang="en-US" sz="9600" dirty="0" smtClean="0"/>
              <a:t> and </a:t>
            </a:r>
            <a:r>
              <a:rPr lang="en-US" sz="9600" dirty="0" err="1" smtClean="0"/>
              <a:t>sadhya</a:t>
            </a:r>
            <a:r>
              <a:rPr lang="en-US" sz="9600" dirty="0" smtClean="0"/>
              <a:t>, or the middle term and the major term of inference is technically called </a:t>
            </a:r>
            <a:r>
              <a:rPr lang="en-US" sz="9600" dirty="0" err="1" smtClean="0"/>
              <a:t>vyapti</a:t>
            </a:r>
            <a:r>
              <a:rPr lang="en-US" sz="9600" dirty="0" smtClean="0"/>
              <a:t> and is regarded as the logical ground of inference, since it guarantees the truth of the conclusion. </a:t>
            </a:r>
            <a:r>
              <a:rPr lang="en-US" sz="9600" dirty="0" err="1" smtClean="0"/>
              <a:t>Vyapi</a:t>
            </a:r>
            <a:r>
              <a:rPr lang="en-US" sz="9600" dirty="0" smtClean="0"/>
              <a:t> is divided into two kinds- </a:t>
            </a:r>
            <a:r>
              <a:rPr lang="en-US" sz="9600" dirty="0" err="1" smtClean="0"/>
              <a:t>samavyapti</a:t>
            </a:r>
            <a:r>
              <a:rPr lang="en-US" sz="9600" dirty="0" smtClean="0"/>
              <a:t> and </a:t>
            </a:r>
            <a:r>
              <a:rPr lang="en-US" sz="9600" dirty="0" err="1" smtClean="0"/>
              <a:t>visama</a:t>
            </a:r>
            <a:r>
              <a:rPr lang="en-US" sz="9600" dirty="0" smtClean="0"/>
              <a:t>  </a:t>
            </a:r>
            <a:r>
              <a:rPr lang="en-US" sz="9600" dirty="0" err="1" smtClean="0"/>
              <a:t>vyapti</a:t>
            </a:r>
            <a:r>
              <a:rPr lang="en-US" sz="9600" dirty="0" smtClean="0"/>
              <a:t> . When the </a:t>
            </a:r>
            <a:r>
              <a:rPr lang="en-US" sz="9600" dirty="0" err="1" smtClean="0"/>
              <a:t>vyaoti</a:t>
            </a:r>
            <a:r>
              <a:rPr lang="en-US" sz="9600" dirty="0" smtClean="0"/>
              <a:t> holds between two terms of equal </a:t>
            </a:r>
            <a:r>
              <a:rPr lang="en-US" sz="9600" dirty="0" err="1" smtClean="0"/>
              <a:t>extention</a:t>
            </a:r>
            <a:r>
              <a:rPr lang="en-US" sz="9600" dirty="0" smtClean="0"/>
              <a:t> is called </a:t>
            </a:r>
            <a:r>
              <a:rPr lang="en-US" sz="9600" dirty="0" err="1" smtClean="0"/>
              <a:t>samavyapti</a:t>
            </a:r>
            <a:r>
              <a:rPr lang="en-US" sz="9600" dirty="0" smtClean="0"/>
              <a:t>. Example , whatever is nameable is knowable. </a:t>
            </a:r>
            <a:r>
              <a:rPr lang="en-US" sz="9600" dirty="0" err="1" smtClean="0"/>
              <a:t>Visama</a:t>
            </a:r>
            <a:r>
              <a:rPr lang="en-US" sz="9600" dirty="0" smtClean="0"/>
              <a:t>  </a:t>
            </a:r>
            <a:r>
              <a:rPr lang="en-US" sz="9600" dirty="0" err="1" smtClean="0"/>
              <a:t>vyapti</a:t>
            </a:r>
            <a:r>
              <a:rPr lang="en-US" sz="9600" dirty="0" smtClean="0"/>
              <a:t> is also called </a:t>
            </a:r>
            <a:r>
              <a:rPr lang="en-US" sz="9600" dirty="0" err="1" smtClean="0"/>
              <a:t>asamavyapti</a:t>
            </a:r>
            <a:r>
              <a:rPr lang="en-US" sz="9600" dirty="0" smtClean="0"/>
              <a:t>. We may infer fire from smoke but not smoke from </a:t>
            </a:r>
            <a:r>
              <a:rPr lang="en-US" sz="9600" dirty="0" err="1" smtClean="0"/>
              <a:t>from</a:t>
            </a:r>
            <a:r>
              <a:rPr lang="en-US" sz="9600" dirty="0" smtClean="0"/>
              <a:t> fire. Here is a </a:t>
            </a:r>
            <a:r>
              <a:rPr lang="en-US" sz="9600" dirty="0" err="1" smtClean="0"/>
              <a:t>vyapti</a:t>
            </a:r>
            <a:r>
              <a:rPr lang="en-US" sz="9600" dirty="0" smtClean="0"/>
              <a:t> between terms of unequal </a:t>
            </a:r>
            <a:r>
              <a:rPr lang="en-US" sz="9600" dirty="0" err="1" smtClean="0"/>
              <a:t>extention</a:t>
            </a:r>
            <a:r>
              <a:rPr lang="en-US" sz="9600" dirty="0" smtClean="0"/>
              <a:t>.</a:t>
            </a:r>
          </a:p>
          <a:p>
            <a:r>
              <a:rPr lang="en-US" dirty="0" smtClean="0"/>
              <a:t> </a:t>
            </a:r>
            <a:endParaRPr lang="en-US" dirty="0">
              <a:solidFill>
                <a:schemeClr val="tx1"/>
              </a:solidFill>
            </a:endParaRPr>
          </a:p>
        </p:txBody>
      </p:sp>
      <p:sp>
        <p:nvSpPr>
          <p:cNvPr id="2" name="Title 1"/>
          <p:cNvSpPr>
            <a:spLocks noGrp="1"/>
          </p:cNvSpPr>
          <p:nvPr>
            <p:ph type="title"/>
          </p:nvPr>
        </p:nvSpPr>
        <p:spPr/>
        <p:txBody>
          <a:bodyPr>
            <a:normAutofit fontScale="90000"/>
          </a:bodyPr>
          <a:lstStyle/>
          <a:p>
            <a:r>
              <a:rPr lang="en-US" dirty="0" err="1" smtClean="0"/>
              <a:t>Nyaya</a:t>
            </a:r>
            <a:r>
              <a:rPr lang="en-US" dirty="0" smtClean="0"/>
              <a:t> Philosophy</a:t>
            </a:r>
            <a:br>
              <a:rPr lang="en-US" dirty="0" smtClean="0"/>
            </a:br>
            <a:r>
              <a:rPr lang="en-US" dirty="0" smtClean="0"/>
              <a:t>Inference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How is </a:t>
            </a:r>
            <a:r>
              <a:rPr lang="en-US" dirty="0" err="1" smtClean="0"/>
              <a:t>vyapti</a:t>
            </a:r>
            <a:r>
              <a:rPr lang="en-US" dirty="0" smtClean="0"/>
              <a:t> known? According to the </a:t>
            </a:r>
            <a:r>
              <a:rPr lang="en-US" dirty="0" err="1" smtClean="0"/>
              <a:t>Naiyayikas</a:t>
            </a:r>
            <a:r>
              <a:rPr lang="en-US" dirty="0" smtClean="0"/>
              <a:t> there are six arguments  by which </a:t>
            </a:r>
            <a:r>
              <a:rPr lang="en-US" dirty="0" err="1" smtClean="0"/>
              <a:t>vyapti</a:t>
            </a:r>
            <a:r>
              <a:rPr lang="en-US" dirty="0" smtClean="0"/>
              <a:t> is established. These arguments are: </a:t>
            </a:r>
            <a:r>
              <a:rPr lang="en-US" dirty="0" err="1" smtClean="0"/>
              <a:t>anvay</a:t>
            </a:r>
            <a:r>
              <a:rPr lang="en-US" dirty="0" smtClean="0"/>
              <a:t>,  </a:t>
            </a:r>
            <a:r>
              <a:rPr lang="en-US" dirty="0" err="1" smtClean="0"/>
              <a:t>vyatirek</a:t>
            </a:r>
            <a:r>
              <a:rPr lang="en-US" dirty="0" smtClean="0"/>
              <a:t>, </a:t>
            </a:r>
            <a:r>
              <a:rPr lang="en-US" dirty="0" err="1" smtClean="0"/>
              <a:t>vyabhicaragraha</a:t>
            </a:r>
            <a:r>
              <a:rPr lang="en-US" dirty="0" smtClean="0"/>
              <a:t>, </a:t>
            </a:r>
            <a:r>
              <a:rPr lang="en-US" dirty="0" err="1" smtClean="0"/>
              <a:t>upadhiniras</a:t>
            </a:r>
            <a:r>
              <a:rPr lang="en-US" dirty="0" smtClean="0"/>
              <a:t>, </a:t>
            </a:r>
            <a:r>
              <a:rPr lang="en-US" dirty="0" err="1" smtClean="0"/>
              <a:t>tarka</a:t>
            </a:r>
            <a:r>
              <a:rPr lang="en-US" dirty="0" smtClean="0"/>
              <a:t> and </a:t>
            </a:r>
            <a:r>
              <a:rPr lang="en-US" dirty="0" err="1" smtClean="0"/>
              <a:t>samanyalaksan</a:t>
            </a:r>
            <a:r>
              <a:rPr lang="en-US" dirty="0" smtClean="0"/>
              <a:t>  </a:t>
            </a:r>
            <a:r>
              <a:rPr lang="en-US" dirty="0" err="1" smtClean="0"/>
              <a:t>pratyaksa</a:t>
            </a:r>
            <a:r>
              <a:rPr lang="en-US" dirty="0" smtClean="0"/>
              <a:t>.</a:t>
            </a:r>
          </a:p>
          <a:p>
            <a:r>
              <a:rPr lang="en-US" dirty="0" err="1" smtClean="0"/>
              <a:t>Anvaya</a:t>
            </a:r>
            <a:r>
              <a:rPr lang="en-US" dirty="0" smtClean="0"/>
              <a:t>: First we  observe that there is a relation   of agreement  in  presence  between two things or that in all cases  in which  one is present , the other also is present. Example, wherever there is smoke there is fire.</a:t>
            </a:r>
          </a:p>
          <a:p>
            <a:r>
              <a:rPr lang="en-US" dirty="0" err="1" smtClean="0"/>
              <a:t>Vyatireka</a:t>
            </a:r>
            <a:r>
              <a:rPr lang="en-US" dirty="0" smtClean="0"/>
              <a:t>:  we see that there is uniform agreement in absence between them.</a:t>
            </a:r>
          </a:p>
          <a:p>
            <a:r>
              <a:rPr lang="en-US" dirty="0" smtClean="0"/>
              <a:t>Example: wherever there is  no fire there is no smoke.</a:t>
            </a:r>
          </a:p>
          <a:p>
            <a:r>
              <a:rPr lang="en-US" dirty="0" err="1" smtClean="0"/>
              <a:t>Vyavicaragraha</a:t>
            </a:r>
            <a:r>
              <a:rPr lang="en-US" dirty="0" smtClean="0"/>
              <a:t>: we do not observe any contrary  instance in which one of them is present without the other.</a:t>
            </a:r>
          </a:p>
        </p:txBody>
      </p:sp>
      <p:sp>
        <p:nvSpPr>
          <p:cNvPr id="2" name="Title 1"/>
          <p:cNvSpPr>
            <a:spLocks noGrp="1"/>
          </p:cNvSpPr>
          <p:nvPr>
            <p:ph type="title"/>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dirty="0" err="1" smtClean="0"/>
              <a:t>Upadhiniras</a:t>
            </a:r>
            <a:r>
              <a:rPr lang="en-US" dirty="0" smtClean="0"/>
              <a:t>:  when one  infers the existence of smoke from fire, one relies on the conditional relation of fire to smoke, since fire is attended with smoke on the condition of its being </a:t>
            </a:r>
            <a:r>
              <a:rPr lang="en-US" dirty="0" err="1" smtClean="0"/>
              <a:t>firre</a:t>
            </a:r>
            <a:r>
              <a:rPr lang="en-US" dirty="0" smtClean="0"/>
              <a:t> from “wet </a:t>
            </a:r>
            <a:r>
              <a:rPr lang="en-US" dirty="0" err="1" smtClean="0"/>
              <a:t>fuel”.It</a:t>
            </a:r>
            <a:r>
              <a:rPr lang="en-US" dirty="0" smtClean="0"/>
              <a:t> will be seen here that </a:t>
            </a:r>
          </a:p>
          <a:p>
            <a:r>
              <a:rPr lang="en-US" dirty="0" smtClean="0"/>
              <a:t>The condition “wet fuel” is always related to the major term “ smoky “ but not so related to the  middle term “ fire”</a:t>
            </a:r>
          </a:p>
          <a:p>
            <a:r>
              <a:rPr lang="en-US" dirty="0" err="1" smtClean="0"/>
              <a:t>Tarka</a:t>
            </a:r>
            <a:r>
              <a:rPr lang="en-US" dirty="0" smtClean="0"/>
              <a:t>:   “</a:t>
            </a:r>
            <a:r>
              <a:rPr lang="en-US" dirty="0" err="1" smtClean="0"/>
              <a:t>vyapyaropeno</a:t>
            </a:r>
            <a:r>
              <a:rPr lang="en-US" dirty="0" smtClean="0"/>
              <a:t> </a:t>
            </a:r>
            <a:r>
              <a:rPr lang="en-US" dirty="0" err="1" smtClean="0"/>
              <a:t>vyapakaropa</a:t>
            </a:r>
            <a:r>
              <a:rPr lang="en-US" dirty="0" smtClean="0"/>
              <a:t>  </a:t>
            </a:r>
            <a:r>
              <a:rPr lang="en-US" dirty="0" err="1" smtClean="0"/>
              <a:t>tarka</a:t>
            </a:r>
            <a:r>
              <a:rPr lang="en-US" dirty="0" smtClean="0"/>
              <a:t>”. The proposition “all smoky objects are fiery” may be indirectly proved by a </a:t>
            </a:r>
            <a:r>
              <a:rPr lang="en-US" dirty="0" err="1" smtClean="0"/>
              <a:t>tarka</a:t>
            </a:r>
            <a:r>
              <a:rPr lang="en-US" dirty="0" smtClean="0"/>
              <a:t> like this : If this proposition is false, then its contradictory, “ some smoky objects are not fiery” must be true. This means that there may be smoke without fire. But this supposition is  contradicted  by the  law of universal, for to say that there may be smoke without fire is just to say that there may be an effect without a cause. This is impossible.</a:t>
            </a:r>
          </a:p>
          <a:p>
            <a:r>
              <a:rPr lang="en-US" dirty="0" err="1" smtClean="0"/>
              <a:t>Samanyalaksan</a:t>
            </a:r>
            <a:r>
              <a:rPr lang="en-US" dirty="0" smtClean="0"/>
              <a:t> </a:t>
            </a:r>
            <a:r>
              <a:rPr lang="en-US" dirty="0" err="1" smtClean="0"/>
              <a:t>pratyaksa</a:t>
            </a:r>
            <a:r>
              <a:rPr lang="en-US" dirty="0" smtClean="0"/>
              <a:t>:   According to the </a:t>
            </a:r>
            <a:r>
              <a:rPr lang="en-US" dirty="0" err="1" smtClean="0"/>
              <a:t>Naiyayikas</a:t>
            </a:r>
            <a:r>
              <a:rPr lang="en-US" dirty="0" smtClean="0"/>
              <a:t>, an inductive </a:t>
            </a:r>
            <a:r>
              <a:rPr lang="en-US" dirty="0" err="1" smtClean="0"/>
              <a:t>generalisation</a:t>
            </a:r>
            <a:r>
              <a:rPr lang="en-US" dirty="0" smtClean="0"/>
              <a:t> must be ultimately based on the knowledge of the essential nature of things </a:t>
            </a:r>
            <a:r>
              <a:rPr lang="en-US" dirty="0" err="1" smtClean="0"/>
              <a:t>i</a:t>
            </a:r>
            <a:r>
              <a:rPr lang="en-US" dirty="0" smtClean="0"/>
              <a:t>. e. the class-essence or the universal in </a:t>
            </a:r>
            <a:r>
              <a:rPr lang="en-US" dirty="0" err="1" smtClean="0"/>
              <a:t>them.So</a:t>
            </a:r>
            <a:r>
              <a:rPr lang="en-US" dirty="0" smtClean="0"/>
              <a:t> the </a:t>
            </a:r>
            <a:r>
              <a:rPr lang="en-US" dirty="0" err="1" smtClean="0"/>
              <a:t>Naiyayikas</a:t>
            </a:r>
            <a:r>
              <a:rPr lang="en-US" dirty="0" smtClean="0"/>
              <a:t>  establish  an induction by </a:t>
            </a:r>
            <a:r>
              <a:rPr lang="en-US" dirty="0" err="1" smtClean="0"/>
              <a:t>samanyalaksana</a:t>
            </a:r>
            <a:r>
              <a:rPr lang="en-US" dirty="0" smtClean="0"/>
              <a:t> perception. They hold that a universal  proposition like  “all smoky objects are fiery” must be due to the perception of the universal that of  “</a:t>
            </a:r>
            <a:r>
              <a:rPr lang="en-US" dirty="0" err="1" smtClean="0"/>
              <a:t>smokeness</a:t>
            </a:r>
            <a:r>
              <a:rPr lang="en-US" dirty="0" smtClean="0"/>
              <a:t>”  as related to “ </a:t>
            </a:r>
            <a:r>
              <a:rPr lang="en-US" dirty="0" err="1" smtClean="0"/>
              <a:t>fireness</a:t>
            </a:r>
            <a:r>
              <a:rPr lang="en-US" dirty="0" smtClean="0"/>
              <a:t>”. It is only when we perceive “</a:t>
            </a:r>
            <a:r>
              <a:rPr lang="en-US" dirty="0" err="1" smtClean="0"/>
              <a:t>smokeness</a:t>
            </a:r>
            <a:r>
              <a:rPr lang="en-US" dirty="0" smtClean="0"/>
              <a:t>” as related to “</a:t>
            </a:r>
            <a:r>
              <a:rPr lang="en-US" dirty="0" err="1" smtClean="0"/>
              <a:t>fireness</a:t>
            </a:r>
            <a:r>
              <a:rPr lang="en-US" dirty="0" smtClean="0"/>
              <a:t>” that we can say that </a:t>
            </a:r>
            <a:r>
              <a:rPr lang="en-US" dirty="0" err="1" smtClean="0"/>
              <a:t>whateveris</a:t>
            </a:r>
            <a:r>
              <a:rPr lang="en-US" dirty="0" smtClean="0"/>
              <a:t> </a:t>
            </a:r>
            <a:r>
              <a:rPr lang="en-US" dirty="0" err="1" smtClean="0"/>
              <a:t>smokey</a:t>
            </a:r>
            <a:r>
              <a:rPr lang="en-US" dirty="0" smtClean="0"/>
              <a:t> is fiery.  </a:t>
            </a:r>
          </a:p>
        </p:txBody>
      </p:sp>
      <p:sp>
        <p:nvSpPr>
          <p:cNvPr id="2" name="Title 1"/>
          <p:cNvSpPr>
            <a:spLocks noGrp="1"/>
          </p:cNvSpPr>
          <p:nvPr>
            <p:ph type="title"/>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err="1" smtClean="0"/>
              <a:t>Hetu</a:t>
            </a:r>
            <a:r>
              <a:rPr lang="en-US" dirty="0" smtClean="0"/>
              <a:t> or </a:t>
            </a:r>
            <a:r>
              <a:rPr lang="en-US" dirty="0" err="1" smtClean="0"/>
              <a:t>Linga</a:t>
            </a:r>
            <a:r>
              <a:rPr lang="en-US" dirty="0" smtClean="0"/>
              <a:t>:</a:t>
            </a:r>
          </a:p>
          <a:p>
            <a:r>
              <a:rPr lang="en-US" dirty="0" smtClean="0"/>
              <a:t>A third classification gives us three kinds of inferences-</a:t>
            </a:r>
            <a:r>
              <a:rPr lang="en-US" dirty="0" err="1" smtClean="0"/>
              <a:t>kevalanvayi</a:t>
            </a:r>
            <a:r>
              <a:rPr lang="en-US" dirty="0" smtClean="0"/>
              <a:t>, </a:t>
            </a:r>
            <a:r>
              <a:rPr lang="en-US" dirty="0" err="1" smtClean="0"/>
              <a:t>kebvalbyatireki</a:t>
            </a:r>
            <a:r>
              <a:rPr lang="en-US" dirty="0" smtClean="0"/>
              <a:t> and </a:t>
            </a:r>
            <a:r>
              <a:rPr lang="en-US" dirty="0" err="1" smtClean="0"/>
              <a:t>anvayavyatireki</a:t>
            </a:r>
            <a:r>
              <a:rPr lang="en-US" dirty="0" smtClean="0"/>
              <a:t>.</a:t>
            </a:r>
          </a:p>
          <a:p>
            <a:r>
              <a:rPr lang="en-US" dirty="0" smtClean="0"/>
              <a:t>An inference is called </a:t>
            </a:r>
            <a:r>
              <a:rPr lang="en-US" dirty="0" err="1" smtClean="0"/>
              <a:t>kevalanvayi</a:t>
            </a:r>
            <a:r>
              <a:rPr lang="en-US" dirty="0" smtClean="0"/>
              <a:t> when it is based on the middle term which is only positively related to the major term. Hence the knowledge of </a:t>
            </a:r>
            <a:r>
              <a:rPr lang="en-US" dirty="0" err="1" smtClean="0"/>
              <a:t>vyapti</a:t>
            </a:r>
            <a:r>
              <a:rPr lang="en-US" dirty="0" smtClean="0"/>
              <a:t> between the middle and the major term is arrived at only through the method of agreement in presence (</a:t>
            </a:r>
            <a:r>
              <a:rPr lang="en-US" dirty="0" err="1" smtClean="0"/>
              <a:t>anvaya</a:t>
            </a:r>
            <a:r>
              <a:rPr lang="en-US" dirty="0" smtClean="0"/>
              <a:t>), since there is no negative instance of their agreement in absence.</a:t>
            </a:r>
          </a:p>
          <a:p>
            <a:r>
              <a:rPr lang="en-US" dirty="0" smtClean="0"/>
              <a:t>Example:</a:t>
            </a:r>
          </a:p>
          <a:p>
            <a:r>
              <a:rPr lang="en-US" dirty="0" smtClean="0"/>
              <a:t>All knowable objects are nameable;</a:t>
            </a:r>
          </a:p>
          <a:p>
            <a:r>
              <a:rPr lang="en-US" dirty="0" smtClean="0"/>
              <a:t>The pot is a knowable object;</a:t>
            </a:r>
          </a:p>
          <a:p>
            <a:r>
              <a:rPr lang="en-US" dirty="0" smtClean="0"/>
              <a:t>Therefore the pot is nameable.</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280</TotalTime>
  <Words>1356</Words>
  <Application>Microsoft Office PowerPoint</Application>
  <PresentationFormat>On-screen Show (4:3)</PresentationFormat>
  <Paragraphs>59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Nyaya Philosophy</vt:lpstr>
      <vt:lpstr>Nyaya Philosophy Inference</vt:lpstr>
      <vt:lpstr>Nyaya Philosophy Inference</vt:lpstr>
      <vt:lpstr>Nyaya Philosophy Inference</vt:lpstr>
      <vt:lpstr>Nyaya Philosophy Inference</vt:lpstr>
      <vt:lpstr>Nyaya Philosophy Inference</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Nyaya Philosophy Inference</dc:title>
  <dc:creator>pholo</dc:creator>
  <cp:lastModifiedBy>pholo</cp:lastModifiedBy>
  <cp:revision>52</cp:revision>
  <dcterms:created xsi:type="dcterms:W3CDTF">2018-08-31T07:35:31Z</dcterms:created>
  <dcterms:modified xsi:type="dcterms:W3CDTF">2022-12-17T07:33:12Z</dcterms:modified>
</cp:coreProperties>
</file>